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6D08B-E8DF-4D77-A807-B43CC2530C18}" type="datetimeFigureOut">
              <a:rPr lang="en-GB" smtClean="0"/>
              <a:t>16/09/2019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F6F10-9117-4ACA-B6B4-8F44A9B85E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9182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6D08B-E8DF-4D77-A807-B43CC2530C18}" type="datetimeFigureOut">
              <a:rPr lang="en-GB" smtClean="0"/>
              <a:t>16/09/2019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F6F10-9117-4ACA-B6B4-8F44A9B85E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6990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6D08B-E8DF-4D77-A807-B43CC2530C18}" type="datetimeFigureOut">
              <a:rPr lang="en-GB" smtClean="0"/>
              <a:t>16/09/2019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F6F10-9117-4ACA-B6B4-8F44A9B85E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7080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6D08B-E8DF-4D77-A807-B43CC2530C18}" type="datetimeFigureOut">
              <a:rPr lang="en-GB" smtClean="0"/>
              <a:t>16/09/2019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F6F10-9117-4ACA-B6B4-8F44A9B85E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0369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6D08B-E8DF-4D77-A807-B43CC2530C18}" type="datetimeFigureOut">
              <a:rPr lang="en-GB" smtClean="0"/>
              <a:t>16/09/2019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F6F10-9117-4ACA-B6B4-8F44A9B85E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7550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6D08B-E8DF-4D77-A807-B43CC2530C18}" type="datetimeFigureOut">
              <a:rPr lang="en-GB" smtClean="0"/>
              <a:t>16/09/2019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F6F10-9117-4ACA-B6B4-8F44A9B85E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947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6D08B-E8DF-4D77-A807-B43CC2530C18}" type="datetimeFigureOut">
              <a:rPr lang="en-GB" smtClean="0"/>
              <a:t>16/09/2019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F6F10-9117-4ACA-B6B4-8F44A9B85E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7875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6D08B-E8DF-4D77-A807-B43CC2530C18}" type="datetimeFigureOut">
              <a:rPr lang="en-GB" smtClean="0"/>
              <a:t>16/09/2019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F6F10-9117-4ACA-B6B4-8F44A9B85E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3923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6D08B-E8DF-4D77-A807-B43CC2530C18}" type="datetimeFigureOut">
              <a:rPr lang="en-GB" smtClean="0"/>
              <a:t>16/09/2019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F6F10-9117-4ACA-B6B4-8F44A9B85E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8889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6D08B-E8DF-4D77-A807-B43CC2530C18}" type="datetimeFigureOut">
              <a:rPr lang="en-GB" smtClean="0"/>
              <a:t>16/09/2019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F6F10-9117-4ACA-B6B4-8F44A9B85E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2574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6D08B-E8DF-4D77-A807-B43CC2530C18}" type="datetimeFigureOut">
              <a:rPr lang="en-GB" smtClean="0"/>
              <a:t>16/09/2019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F6F10-9117-4ACA-B6B4-8F44A9B85E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5070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86D08B-E8DF-4D77-A807-B43CC2530C18}" type="datetimeFigureOut">
              <a:rPr lang="en-GB" smtClean="0"/>
              <a:t>16/09/2019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BF6F10-9117-4ACA-B6B4-8F44A9B85E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2525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ofca.gov.hk/filemanager/ofca/tc/content_311/no_plan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Hong Kong</a:t>
            </a:r>
          </a:p>
        </p:txBody>
      </p:sp>
    </p:spTree>
    <p:extLst>
      <p:ext uri="{BB962C8B-B14F-4D97-AF65-F5344CB8AC3E}">
        <p14:creationId xmlns:p14="http://schemas.microsoft.com/office/powerpoint/2010/main" val="41173576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001">
            <a:extLst/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7610" y="3048000"/>
            <a:ext cx="7019925" cy="249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5321" y="2386526"/>
            <a:ext cx="10516511" cy="1322947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416424" y="247942"/>
            <a:ext cx="6096000" cy="190821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Number Porting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Due to the porting process in Singapore, numbers required to be ported are pointed by the losing carrier to a ‘medium’ number.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1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Call processing on SBC/PABX should happen on “Request-Line” number. (as highlighted in screen shot below)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1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number in “To” is the ‘N2’ number – which is necessary between TATA &amp; supplier to complete the porting exercise.</a:t>
            </a:r>
          </a:p>
        </p:txBody>
      </p:sp>
    </p:spTree>
    <p:extLst>
      <p:ext uri="{BB962C8B-B14F-4D97-AF65-F5344CB8AC3E}">
        <p14:creationId xmlns:p14="http://schemas.microsoft.com/office/powerpoint/2010/main" val="2397184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New Numbers</a:t>
            </a:r>
          </a:p>
          <a:p>
            <a:pPr marL="0" indent="0">
              <a:lnSpc>
                <a:spcPct val="150000"/>
              </a:lnSpc>
              <a:buNone/>
            </a:pPr>
            <a:endParaRPr lang="en-GB" sz="3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Numbers are usually only assigned in ranges of 100 and assigned from XXXXXX00 to XXXXXX99</a:t>
            </a:r>
          </a:p>
          <a:p>
            <a:pPr>
              <a:lnSpc>
                <a:spcPct val="150000"/>
              </a:lnSpc>
            </a:pPr>
            <a:endParaRPr lang="en-GB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 can assign single numbers where requested for certain area codes. </a:t>
            </a:r>
          </a:p>
          <a:p>
            <a:pPr>
              <a:lnSpc>
                <a:spcPct val="150000"/>
              </a:lnSpc>
            </a:pPr>
            <a:endParaRPr lang="en-GB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Numbers can be allocated in Consecutive Series, additional charges applicable if the number range has “Auspicious Category” &amp; are chargeable (case by case).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3574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Number Porting</a:t>
            </a:r>
          </a:p>
          <a:p>
            <a:pPr>
              <a:lnSpc>
                <a:spcPct val="150000"/>
              </a:lnSpc>
            </a:pPr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Completed LOA </a:t>
            </a:r>
            <a:r>
              <a:rPr lang="en-GB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(as per the next slide)</a:t>
            </a:r>
          </a:p>
          <a:p>
            <a:pPr>
              <a:lnSpc>
                <a:spcPct val="150000"/>
              </a:lnSpc>
            </a:pPr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Emergency services address required</a:t>
            </a:r>
          </a:p>
          <a:p>
            <a:pPr>
              <a:lnSpc>
                <a:spcPct val="150000"/>
              </a:lnSpc>
            </a:pPr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Latest bill containing numbers from supplier required</a:t>
            </a:r>
          </a:p>
          <a:p>
            <a:pPr>
              <a:lnSpc>
                <a:spcPct val="150000"/>
              </a:lnSpc>
            </a:pPr>
            <a:r>
              <a:rPr lang="en-GB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Out of hours </a:t>
            </a:r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porting not supported</a:t>
            </a:r>
          </a:p>
          <a:p>
            <a:pPr>
              <a:lnSpc>
                <a:spcPct val="150000"/>
              </a:lnSpc>
            </a:pPr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Porting time Monday to Friday 9am – 5pm (Fridays not recommended)</a:t>
            </a:r>
          </a:p>
          <a:p>
            <a:pPr>
              <a:lnSpc>
                <a:spcPct val="150000"/>
              </a:lnSpc>
            </a:pPr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Porting window 0 – 3 hours but can extended depending on losing carrier</a:t>
            </a:r>
          </a:p>
          <a:p>
            <a:pPr>
              <a:lnSpc>
                <a:spcPct val="150000"/>
              </a:lnSpc>
            </a:pPr>
            <a:r>
              <a:rPr lang="en-GB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Partial port </a:t>
            </a:r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not usually supported but if the losing carrier splits the number this may be supported</a:t>
            </a:r>
          </a:p>
          <a:p>
            <a:pPr>
              <a:lnSpc>
                <a:spcPct val="150000"/>
              </a:lnSpc>
            </a:pPr>
            <a:r>
              <a:rPr lang="en-GB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Roll Back </a:t>
            </a:r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is not supported but may be achievable via the customer approaching the losing carrier for an emergency restore. This depends on the losing carrier supporting this.</a:t>
            </a:r>
          </a:p>
          <a:p>
            <a:pPr>
              <a:lnSpc>
                <a:spcPct val="150000"/>
              </a:lnSpc>
            </a:pPr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Additional information/documentation maybe requested at the time of port</a:t>
            </a:r>
          </a:p>
          <a:p>
            <a:pPr>
              <a:lnSpc>
                <a:spcPct val="150000"/>
              </a:lnSpc>
            </a:pPr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Any change requests (date changes or cancellations) require at least 5WD notice</a:t>
            </a:r>
          </a:p>
          <a:p>
            <a:pPr>
              <a:lnSpc>
                <a:spcPct val="150000"/>
              </a:lnSpc>
            </a:pPr>
            <a:endParaRPr lang="en-GB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7623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Number Porting</a:t>
            </a:r>
          </a:p>
          <a:p>
            <a:pPr>
              <a:lnSpc>
                <a:spcPct val="150000"/>
              </a:lnSpc>
            </a:pPr>
            <a:r>
              <a:rPr lang="en-GB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SBO class 1 numbers supported</a:t>
            </a:r>
          </a:p>
          <a:p>
            <a:pPr>
              <a:lnSpc>
                <a:spcPct val="150000"/>
              </a:lnSpc>
            </a:pPr>
            <a:r>
              <a:rPr lang="en-GB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Please refer to class 1 number range below:</a:t>
            </a:r>
          </a:p>
          <a:p>
            <a:pPr>
              <a:lnSpc>
                <a:spcPct val="150000"/>
              </a:lnSpc>
            </a:pPr>
            <a:endParaRPr lang="en-GB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50000"/>
              </a:lnSpc>
            </a:pPr>
            <a:endParaRPr lang="en-GB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GB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GB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50000"/>
              </a:lnSpc>
            </a:pPr>
            <a:endParaRPr lang="en-GB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Link refers to local plan and displays current range holder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2"/>
              </a:rPr>
              <a:t>https://www.ofca.gov.hk/filemanager/ofca/tc/content_311/no_plan.pdf</a:t>
            </a:r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business registration prefix does not start with 0, 5 or 6 &amp; with total 8 numbers digit</a:t>
            </a:r>
          </a:p>
          <a:p>
            <a:pPr>
              <a:lnSpc>
                <a:spcPct val="150000"/>
              </a:lnSpc>
            </a:pPr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maximum numbers to port is 1,000 numbers each timeslot, there are 4 time slots in one day </a:t>
            </a:r>
            <a:r>
              <a:rPr lang="en-GB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i.e</a:t>
            </a:r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4,000 numbers max in one day</a:t>
            </a:r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2891726"/>
            <a:ext cx="5700254" cy="1109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3223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Content Placeholder 9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40979" y="457200"/>
            <a:ext cx="10752083" cy="6274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03557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1305" y="3251760"/>
            <a:ext cx="10515600" cy="1325563"/>
          </a:xfrm>
        </p:spPr>
        <p:txBody>
          <a:bodyPr/>
          <a:lstStyle/>
          <a:p>
            <a:pPr algn="ctr"/>
            <a:r>
              <a:rPr lang="en-GB" dirty="0"/>
              <a:t>Singapore </a:t>
            </a:r>
          </a:p>
        </p:txBody>
      </p:sp>
    </p:spTree>
    <p:extLst>
      <p:ext uri="{BB962C8B-B14F-4D97-AF65-F5344CB8AC3E}">
        <p14:creationId xmlns:p14="http://schemas.microsoft.com/office/powerpoint/2010/main" val="12844009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71590" y="1825625"/>
            <a:ext cx="6848819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405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01935" y="1825625"/>
            <a:ext cx="5588129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4256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t="13365" r="7124" b="11943"/>
          <a:stretch/>
        </p:blipFill>
        <p:spPr>
          <a:xfrm>
            <a:off x="2065468" y="1147482"/>
            <a:ext cx="7433534" cy="4473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77545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331</Words>
  <Application>Microsoft Office PowerPoint</Application>
  <PresentationFormat>Widescreen</PresentationFormat>
  <Paragraphs>38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Verdana</vt:lpstr>
      <vt:lpstr>Office Theme</vt:lpstr>
      <vt:lpstr>Hong Kong</vt:lpstr>
      <vt:lpstr>PowerPoint Presentation</vt:lpstr>
      <vt:lpstr>PowerPoint Presentation</vt:lpstr>
      <vt:lpstr>PowerPoint Presentation</vt:lpstr>
      <vt:lpstr>PowerPoint Presentation</vt:lpstr>
      <vt:lpstr>Singapore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Hong Kong</dc:title>
  <dc:creator>Fleischer, Hans Martin</dc:creator>
  <cp:lastModifiedBy>Fleischer, Hans Martin</cp:lastModifiedBy>
  <cp:revision>2</cp:revision>
  <dcterms:created xsi:type="dcterms:W3CDTF">2019-09-13T15:00:01Z</dcterms:created>
  <dcterms:modified xsi:type="dcterms:W3CDTF">2019-09-16T09:29:52Z</dcterms:modified>
</cp:coreProperties>
</file>